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notesMasterIdLst>
    <p:notesMasterId r:id="rId42"/>
  </p:notesMasterIdLst>
  <p:handoutMasterIdLst>
    <p:handoutMasterId r:id="rId43"/>
  </p:handoutMasterIdLst>
  <p:sldIdLst>
    <p:sldId id="429" r:id="rId2"/>
    <p:sldId id="389" r:id="rId3"/>
    <p:sldId id="412" r:id="rId4"/>
    <p:sldId id="413" r:id="rId5"/>
    <p:sldId id="414" r:id="rId6"/>
    <p:sldId id="415" r:id="rId7"/>
    <p:sldId id="431" r:id="rId8"/>
    <p:sldId id="416" r:id="rId9"/>
    <p:sldId id="417" r:id="rId10"/>
    <p:sldId id="418" r:id="rId11"/>
    <p:sldId id="432" r:id="rId12"/>
    <p:sldId id="434" r:id="rId13"/>
    <p:sldId id="419" r:id="rId14"/>
    <p:sldId id="420" r:id="rId15"/>
    <p:sldId id="422" r:id="rId16"/>
    <p:sldId id="435" r:id="rId17"/>
    <p:sldId id="421" r:id="rId18"/>
    <p:sldId id="433" r:id="rId19"/>
    <p:sldId id="423" r:id="rId20"/>
    <p:sldId id="440" r:id="rId21"/>
    <p:sldId id="332" r:id="rId22"/>
    <p:sldId id="396" r:id="rId23"/>
    <p:sldId id="426" r:id="rId24"/>
    <p:sldId id="333" r:id="rId25"/>
    <p:sldId id="397" r:id="rId26"/>
    <p:sldId id="399" r:id="rId27"/>
    <p:sldId id="400" r:id="rId28"/>
    <p:sldId id="401" r:id="rId29"/>
    <p:sldId id="425" r:id="rId30"/>
    <p:sldId id="403" r:id="rId31"/>
    <p:sldId id="404" r:id="rId32"/>
    <p:sldId id="406" r:id="rId33"/>
    <p:sldId id="408" r:id="rId34"/>
    <p:sldId id="409" r:id="rId35"/>
    <p:sldId id="410" r:id="rId36"/>
    <p:sldId id="411" r:id="rId37"/>
    <p:sldId id="428" r:id="rId38"/>
    <p:sldId id="438" r:id="rId39"/>
    <p:sldId id="439" r:id="rId40"/>
    <p:sldId id="319" r:id="rId4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FF"/>
    <a:srgbClr val="2EF641"/>
    <a:srgbClr val="E516EA"/>
    <a:srgbClr val="FF9900"/>
    <a:srgbClr val="4D4D4D"/>
    <a:srgbClr val="777777"/>
    <a:srgbClr val="5F5F5F"/>
    <a:srgbClr val="45767E"/>
    <a:srgbClr val="FEF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F178F-8050-460D-B292-17C7715F0E34}" v="1" dt="2026-01-28T05:30:20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3" autoAdjust="0"/>
    <p:restoredTop sz="94660"/>
  </p:normalViewPr>
  <p:slideViewPr>
    <p:cSldViewPr>
      <p:cViewPr varScale="1">
        <p:scale>
          <a:sx n="64" d="100"/>
          <a:sy n="64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PASA Office" userId="f0598f5d-248a-44da-bf3d-85bb27d6998c" providerId="ADAL" clId="{4230E34F-C281-4433-A2C3-A018028A4FD0}"/>
    <pc:docChg chg="modSld">
      <pc:chgData name="ASPASA Office" userId="f0598f5d-248a-44da-bf3d-85bb27d6998c" providerId="ADAL" clId="{4230E34F-C281-4433-A2C3-A018028A4FD0}" dt="2026-01-28T05:30:20.562" v="0"/>
      <pc:docMkLst>
        <pc:docMk/>
      </pc:docMkLst>
      <pc:sldChg chg="addSp modSp">
        <pc:chgData name="ASPASA Office" userId="f0598f5d-248a-44da-bf3d-85bb27d6998c" providerId="ADAL" clId="{4230E34F-C281-4433-A2C3-A018028A4FD0}" dt="2026-01-28T05:30:20.562" v="0"/>
        <pc:sldMkLst>
          <pc:docMk/>
          <pc:sldMk cId="1547568928" sldId="429"/>
        </pc:sldMkLst>
        <pc:graphicFrameChg chg="add mod">
          <ac:chgData name="ASPASA Office" userId="f0598f5d-248a-44da-bf3d-85bb27d6998c" providerId="ADAL" clId="{4230E34F-C281-4433-A2C3-A018028A4FD0}" dt="2026-01-28T05:30:20.562" v="0"/>
          <ac:graphicFrameMkLst>
            <pc:docMk/>
            <pc:sldMk cId="1547568928" sldId="429"/>
            <ac:graphicFrameMk id="4" creationId="{BBC2CBC7-97D9-4B5F-0E1F-A4A073D5219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504" cy="468678"/>
          </a:xfrm>
          <a:prstGeom prst="rect">
            <a:avLst/>
          </a:prstGeom>
        </p:spPr>
        <p:txBody>
          <a:bodyPr vert="horz" lIns="89878" tIns="44939" rIns="89878" bIns="44939" rtlCol="0"/>
          <a:lstStyle>
            <a:lvl1pPr algn="l">
              <a:defRPr sz="11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7920" y="0"/>
            <a:ext cx="3067504" cy="468678"/>
          </a:xfrm>
          <a:prstGeom prst="rect">
            <a:avLst/>
          </a:prstGeom>
        </p:spPr>
        <p:txBody>
          <a:bodyPr vert="horz" lIns="89878" tIns="44939" rIns="89878" bIns="44939" rtlCol="0"/>
          <a:lstStyle>
            <a:lvl1pPr algn="r">
              <a:defRPr sz="1100"/>
            </a:lvl1pPr>
          </a:lstStyle>
          <a:p>
            <a:fld id="{090DF72A-46E1-4297-8E9D-0D67383B44C0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4397"/>
            <a:ext cx="3067504" cy="468678"/>
          </a:xfrm>
          <a:prstGeom prst="rect">
            <a:avLst/>
          </a:prstGeom>
        </p:spPr>
        <p:txBody>
          <a:bodyPr vert="horz" lIns="89878" tIns="44939" rIns="89878" bIns="44939" rtlCol="0" anchor="b"/>
          <a:lstStyle>
            <a:lvl1pPr algn="l">
              <a:defRPr sz="11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7920" y="8894397"/>
            <a:ext cx="3067504" cy="468678"/>
          </a:xfrm>
          <a:prstGeom prst="rect">
            <a:avLst/>
          </a:prstGeom>
        </p:spPr>
        <p:txBody>
          <a:bodyPr vert="horz" lIns="89878" tIns="44939" rIns="89878" bIns="44939" rtlCol="0" anchor="b"/>
          <a:lstStyle>
            <a:lvl1pPr algn="r">
              <a:defRPr sz="1100"/>
            </a:lvl1pPr>
          </a:lstStyle>
          <a:p>
            <a:fld id="{51257D00-C9B2-45D9-A78D-1CD97435F6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265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504" cy="468678"/>
          </a:xfrm>
          <a:prstGeom prst="rect">
            <a:avLst/>
          </a:prstGeom>
        </p:spPr>
        <p:txBody>
          <a:bodyPr vert="horz" lIns="89878" tIns="44939" rIns="89878" bIns="44939" rtlCol="0"/>
          <a:lstStyle>
            <a:lvl1pPr algn="l">
              <a:defRPr sz="11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7920" y="0"/>
            <a:ext cx="3067504" cy="468678"/>
          </a:xfrm>
          <a:prstGeom prst="rect">
            <a:avLst/>
          </a:prstGeom>
        </p:spPr>
        <p:txBody>
          <a:bodyPr vert="horz" lIns="89878" tIns="44939" rIns="89878" bIns="44939" rtlCol="0"/>
          <a:lstStyle>
            <a:lvl1pPr algn="r">
              <a:defRPr sz="1100"/>
            </a:lvl1pPr>
          </a:lstStyle>
          <a:p>
            <a:fld id="{4B207458-3536-4FB3-8C53-DB90B523DF09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78" tIns="44939" rIns="89878" bIns="44939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378" y="4505597"/>
            <a:ext cx="5662321" cy="3686533"/>
          </a:xfrm>
          <a:prstGeom prst="rect">
            <a:avLst/>
          </a:prstGeom>
        </p:spPr>
        <p:txBody>
          <a:bodyPr vert="horz" lIns="89878" tIns="44939" rIns="89878" bIns="449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4397"/>
            <a:ext cx="3067504" cy="468678"/>
          </a:xfrm>
          <a:prstGeom prst="rect">
            <a:avLst/>
          </a:prstGeom>
        </p:spPr>
        <p:txBody>
          <a:bodyPr vert="horz" lIns="89878" tIns="44939" rIns="89878" bIns="44939" rtlCol="0" anchor="b"/>
          <a:lstStyle>
            <a:lvl1pPr algn="l">
              <a:defRPr sz="11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7920" y="8894397"/>
            <a:ext cx="3067504" cy="468678"/>
          </a:xfrm>
          <a:prstGeom prst="rect">
            <a:avLst/>
          </a:prstGeom>
        </p:spPr>
        <p:txBody>
          <a:bodyPr vert="horz" lIns="89878" tIns="44939" rIns="89878" bIns="44939" rtlCol="0" anchor="b"/>
          <a:lstStyle>
            <a:lvl1pPr algn="r">
              <a:defRPr sz="1100"/>
            </a:lvl1pPr>
          </a:lstStyle>
          <a:p>
            <a:fld id="{CC56C1B4-9E13-4194-90F9-7015EFF671B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974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6C1B4-9E13-4194-90F9-7015EFF671B8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320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COLTO has 8 Series (Chapters) and 55 Sections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6C1B4-9E13-4194-90F9-7015EFF671B8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027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Dry particle size test for grading only to be used on clean non-plastic crushed stone for a quick indicator or where the fines are not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6C1B4-9E13-4194-90F9-7015EFF671B8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5845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1. G4 and G5 difference in CBR requirement: G4 - 80 % at 100 %, G5 - 45 % at 95 %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6C1B4-9E13-4194-90F9-7015EFF671B8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559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6C1B4-9E13-4194-90F9-7015EFF671B8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6520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6C1B4-9E13-4194-90F9-7015EFF671B8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53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A8353C6-DCE0-4AB5-9E36-7370C4341813}" type="datetimeFigureOut">
              <a:rPr lang="en-ZA" smtClean="0"/>
              <a:t>2026/01/28</a:t>
            </a:fld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A57E920-409A-4E4F-AEB5-DC27B16AEE19}" type="slidenum">
              <a:rPr lang="en-ZA" smtClean="0"/>
              <a:t>‹#›</a:t>
            </a:fld>
            <a:endParaRPr lang="en-Z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ronnie.mcek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6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ASPASA</a:t>
            </a:r>
            <a:br>
              <a:rPr lang="en-ZA" sz="3600" b="1" dirty="0">
                <a:solidFill>
                  <a:schemeClr val="tx1"/>
                </a:solidFill>
              </a:rPr>
            </a:br>
            <a:r>
              <a:rPr lang="en-ZA" sz="3600" b="1" dirty="0">
                <a:solidFill>
                  <a:schemeClr val="tx1"/>
                </a:solidFill>
              </a:rPr>
              <a:t>Technical meeting 19.03.2024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4482E1-E513-44B3-B33A-EEF698242550}"/>
              </a:ext>
            </a:extLst>
          </p:cNvPr>
          <p:cNvSpPr txBox="1">
            <a:spLocks/>
          </p:cNvSpPr>
          <p:nvPr/>
        </p:nvSpPr>
        <p:spPr>
          <a:xfrm>
            <a:off x="78112" y="2175918"/>
            <a:ext cx="9144000" cy="1080119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Wingdings 2"/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The COLTO to COTO specifications-</a:t>
            </a:r>
          </a:p>
          <a:p>
            <a:pPr marL="0" indent="0" algn="ctr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Wingdings 2"/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Implications for the aggregate industry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Wingdings 2"/>
              <a:buNone/>
            </a:pPr>
            <a:endParaRPr lang="en-ZA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0802B3-7122-4BD6-915D-E2DCBDE682B9}"/>
              </a:ext>
            </a:extLst>
          </p:cNvPr>
          <p:cNvSpPr txBox="1">
            <a:spLocks/>
          </p:cNvSpPr>
          <p:nvPr/>
        </p:nvSpPr>
        <p:spPr>
          <a:xfrm>
            <a:off x="107504" y="3490845"/>
            <a:ext cx="9144000" cy="2592288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Ronnie Koen</a:t>
            </a: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MCEK </a:t>
            </a: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(r</a:t>
            </a: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oad </a:t>
            </a:r>
            <a:r>
              <a:rPr lang="en-ZA" sz="2100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aterials and </a:t>
            </a:r>
            <a:r>
              <a:rPr lang="en-ZA" sz="2100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onstruction </a:t>
            </a:r>
            <a:r>
              <a:rPr lang="en-ZA" sz="2100" b="1" i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ngineering </a:t>
            </a:r>
            <a:r>
              <a:rPr lang="en-ZA" sz="2100" b="1" i="1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ZA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onsultant</a:t>
            </a: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)    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0D0F20-BE54-4326-9095-058CAB202BCD}"/>
              </a:ext>
            </a:extLst>
          </p:cNvPr>
          <p:cNvSpPr/>
          <p:nvPr/>
        </p:nvSpPr>
        <p:spPr>
          <a:xfrm>
            <a:off x="44796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ZA" b="1" dirty="0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BBC2CBC7-97D9-4B5F-0E1F-A4A073D52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360762"/>
              </p:ext>
            </p:extLst>
          </p:nvPr>
        </p:nvGraphicFramePr>
        <p:xfrm>
          <a:off x="92075" y="92075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4572042" imgH="3429229" progId="PowerPoint.Show.12">
                  <p:embed/>
                </p:oleObj>
              </mc:Choice>
              <mc:Fallback>
                <p:oleObj name="Presentation" r:id="rId3" imgW="4572042" imgH="3429229" progId="PowerPoint.Show.12">
                  <p:embed/>
                  <p:pic>
                    <p:nvPicPr>
                      <p:cNvPr id="4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BC2CBC7-97D9-4B5F-0E1F-A4A073D52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4572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7568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Crushed stone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CS5. </a:t>
            </a:r>
            <a:r>
              <a:rPr lang="en-Z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 Material definitions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2132856"/>
            <a:ext cx="8964488" cy="3896073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adequate strength and durability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– free from visible traces of materials not from the parent rock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Unweathered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ZA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fresh or faintly</a:t>
            </a:r>
            <a:r>
              <a:rPr lang="en-ZA" sz="2100" b="1" dirty="0">
                <a:latin typeface="Arial" panose="020B0604020202020204" pitchFamily="34" charset="0"/>
                <a:cs typeface="Arial" panose="020B0604020202020204" pitchFamily="34" charset="0"/>
              </a:rPr>
              <a:t> weathered rock with no visible signs under the naked eye of alteration in the rock material, but discontinuity planes or surfaces may be stained or discoloured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3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Crushed stone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CS6. </a:t>
            </a:r>
            <a:r>
              <a:rPr lang="en-ZA" sz="2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Unweathered</a:t>
            </a:r>
            <a:r>
              <a:rPr lang="en-Z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rock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2132856"/>
            <a:ext cx="8964488" cy="3896073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003571BE-F504-4665-27A3-B208E9FDB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2003243"/>
            <a:ext cx="6133852" cy="44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2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G1 COLTO/COTO grading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2132856"/>
            <a:ext cx="8964488" cy="3896073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B02F384-470B-B66D-6B7E-68A1B858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512" y="1495029"/>
            <a:ext cx="57689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4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Crushed stone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CS8.  </a:t>
            </a:r>
            <a:r>
              <a:rPr lang="en-Z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 Grading requirements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2213625"/>
            <a:ext cx="8964488" cy="3960440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target grading 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after trial section </a:t>
            </a:r>
            <a:r>
              <a:rPr lang="en-ZA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The grading lines, when plotted to log scale: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Shall confirm a </a:t>
            </a:r>
            <a:r>
              <a:rPr lang="en-ZA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particle size distribution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ZA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. Within the envelope,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ZA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. Without any abrupt directional changes, or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ZA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. Meandering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Crushed stone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CS9.  </a:t>
            </a:r>
            <a:r>
              <a:rPr lang="en-Z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G4 &amp; G5 gradings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1916833"/>
            <a:ext cx="8964488" cy="3960440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COLTO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- G4 3 Gradings – crushed (2) &amp; uncrushed material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- G5 only grading modulus (GM)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COTO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- G4A &amp; G4B, G5A &amp; G5B  (hardness &amp; crushing)   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- G4A &amp; G5A - COLTO G4 uncrushed envelope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- G4B &amp; G5B - only GM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9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Crushed stone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CS10.  </a:t>
            </a:r>
            <a:r>
              <a:rPr lang="en-Z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Durability</a:t>
            </a: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 G1 – G5A (new)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1916833"/>
            <a:ext cx="8964488" cy="3960440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crystalline rocks: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- Three sequence testing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  1. 10 % FACT EG 24 hrs soaked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  2. EGDI, DMI (dry), DMI  (EG 5 days soaked)   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  3. XRD (smectite), % Secondary minerals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- Weinert 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N&lt;2 Add lime 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at crusher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rocks: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- 10 % FACT dry &amp; wet, DMI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Weinert n-values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1916833"/>
            <a:ext cx="8964488" cy="3960440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FA69583-5FA0-96C0-4234-B1CA1931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6048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869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Crushed stone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CS12.  </a:t>
            </a:r>
            <a:r>
              <a:rPr lang="en-Z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Deleterious minerals </a:t>
            </a: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(new)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1916833"/>
            <a:ext cx="8964488" cy="3960440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Sulfide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minerals (sulphur content)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Soluble salts 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(EC), acids (pH) &amp; </a:t>
            </a:r>
            <a:r>
              <a:rPr lang="en-ZA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sulfates</a:t>
            </a: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Micas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G1, free muscovite 2 % by mass, 4 % by volume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Other materials, mica detected with the naked eye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1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Crushed stone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CS13.  </a:t>
            </a:r>
            <a:r>
              <a:rPr lang="en-Z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of material for payment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89756" y="2229229"/>
            <a:ext cx="8964488" cy="3960440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ZA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visual inspection by the Engineer and on the results of material tests as deemed appropriate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him to check compliance with the specifications, the Engineer will declare the produced commercial materials of natural gravel, sand and/or crushed rock identified and procured by the Contractor </a:t>
            </a:r>
            <a:r>
              <a:rPr lang="en-ZA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 for use and for payment purposes before construction 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road. The Engineer’s decision for payment will be given after the material is delivered to the site and either placed in stockpile or after off-loading on the road, or when stockpiled at the supplier in terms of the requirements in Clause A4.4.5.1 as applicable.</a:t>
            </a:r>
          </a:p>
          <a:p>
            <a:pPr marL="0" indent="0" algn="just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Acceptance control testing</a:t>
            </a:r>
            <a:r>
              <a:rPr lang="en-Z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materials by the Engineer shall only be carried out during or after placing and construction on the road.</a:t>
            </a:r>
            <a:endParaRPr lang="en-ZA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1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>
                <a:solidFill>
                  <a:schemeClr val="tx1"/>
                </a:solidFill>
              </a:rPr>
              <a:t>Crushed stone </a:t>
            </a:r>
            <a:r>
              <a:rPr lang="en-ZA" sz="3600" b="1" dirty="0">
                <a:solidFill>
                  <a:schemeClr val="tx1"/>
                </a:solidFill>
              </a:rPr>
              <a:t>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CS14. </a:t>
            </a:r>
            <a:r>
              <a:rPr lang="en-Z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aggregate specifications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1916832"/>
            <a:ext cx="8964488" cy="482453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Pioneer material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Rockfill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Macadam materials – coarse &amp; fine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Drainage layer material – blanket layer &amp; sand filter</a:t>
            </a:r>
          </a:p>
        </p:txBody>
      </p:sp>
    </p:spTree>
    <p:extLst>
      <p:ext uri="{BB962C8B-B14F-4D97-AF65-F5344CB8AC3E}">
        <p14:creationId xmlns:p14="http://schemas.microsoft.com/office/powerpoint/2010/main" val="348154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9512" y="283247"/>
            <a:ext cx="864096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b="1" dirty="0">
                <a:solidFill>
                  <a:schemeClr val="tx1"/>
                </a:solidFill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03040" y="1196753"/>
            <a:ext cx="8317432" cy="4536502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en-ZA" sz="1500" b="1" dirty="0"/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Specifications history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COTO process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COTO specifications content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Aggregate requirements </a:t>
            </a:r>
            <a:r>
              <a:rPr lang="en-ZA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Crushed stone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aggregate for pavement layers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Asphalt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aggregate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Surface treatment (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) aggregate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aggregate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cs typeface="Times New Roman" panose="02020603050405020304" pitchFamily="18" charset="0"/>
              </a:rPr>
              <a:t>Conclusion</a:t>
            </a:r>
          </a:p>
          <a:p>
            <a:endParaRPr lang="en-Z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86246-7BB0-43B7-A83B-E0E9367E5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50245F-9779-4B7B-A7E1-0266BEF1F0FE}"/>
              </a:ext>
            </a:extLst>
          </p:cNvPr>
          <p:cNvCxnSpPr/>
          <p:nvPr/>
        </p:nvCxnSpPr>
        <p:spPr>
          <a:xfrm flipH="1">
            <a:off x="395536" y="1052736"/>
            <a:ext cx="8424936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17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>
                <a:solidFill>
                  <a:schemeClr val="tx1"/>
                </a:solidFill>
              </a:rPr>
              <a:t>Crushed stone </a:t>
            </a:r>
            <a:r>
              <a:rPr lang="en-ZA" sz="3600" b="1" dirty="0">
                <a:solidFill>
                  <a:schemeClr val="tx1"/>
                </a:solidFill>
              </a:rPr>
              <a:t>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CS14. </a:t>
            </a:r>
            <a:r>
              <a:rPr lang="en-Z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ASPASA G1 –G5 exclusion clauses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1916832"/>
            <a:ext cx="8964488" cy="482453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G4 grading envelope for uncrushed material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Weathered rock (G2-G5), shale, clay (G3-G5) or mica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After compaction grading material evaluation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Coarse sand ratio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Reduced payment for density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Target grading tolerances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Material payment for trial section</a:t>
            </a:r>
          </a:p>
        </p:txBody>
      </p:sp>
    </p:spTree>
    <p:extLst>
      <p:ext uri="{BB962C8B-B14F-4D97-AF65-F5344CB8AC3E}">
        <p14:creationId xmlns:p14="http://schemas.microsoft.com/office/powerpoint/2010/main" val="804343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ASPHALT AGGREGATE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4482E1-E513-44B3-B33A-EEF698242550}"/>
              </a:ext>
            </a:extLst>
          </p:cNvPr>
          <p:cNvSpPr txBox="1">
            <a:spLocks/>
          </p:cNvSpPr>
          <p:nvPr/>
        </p:nvSpPr>
        <p:spPr>
          <a:xfrm>
            <a:off x="0" y="1689399"/>
            <a:ext cx="9144000" cy="43976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Wingdings 2"/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A1. COLTO (Section 4200)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0802B3-7122-4BD6-915D-E2DCBDE682B9}"/>
              </a:ext>
            </a:extLst>
          </p:cNvPr>
          <p:cNvSpPr txBox="1">
            <a:spLocks/>
          </p:cNvSpPr>
          <p:nvPr/>
        </p:nvSpPr>
        <p:spPr>
          <a:xfrm>
            <a:off x="0" y="2335395"/>
            <a:ext cx="9144000" cy="1815559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Some properties differentiate between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- surfacing and base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- Example FI, Fractured faces</a:t>
            </a:r>
          </a:p>
        </p:txBody>
      </p:sp>
    </p:spTree>
    <p:extLst>
      <p:ext uri="{BB962C8B-B14F-4D97-AF65-F5344CB8AC3E}">
        <p14:creationId xmlns:p14="http://schemas.microsoft.com/office/powerpoint/2010/main" val="40638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200" b="1" dirty="0">
                <a:solidFill>
                  <a:schemeClr val="tx1"/>
                </a:solidFill>
              </a:rPr>
              <a:t>Asphalt</a:t>
            </a:r>
            <a:r>
              <a:rPr lang="en-ZA" sz="3600" b="1" dirty="0">
                <a:solidFill>
                  <a:schemeClr val="tx1"/>
                </a:solidFill>
              </a:rPr>
              <a:t>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544598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A2. COTO (Chapter 9 Section 9.1)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0" y="2132003"/>
            <a:ext cx="9144000" cy="2319614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Aligned with </a:t>
            </a:r>
            <a:r>
              <a:rPr lang="en-ZA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Sabita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Manual 35 / TRH 8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Some properties relate to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asphalt mix type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- stone (class 1) or sand (class 2) skeletal mixes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- Ex 10 % FACT,  ACV,  Fractured faces</a:t>
            </a:r>
          </a:p>
        </p:txBody>
      </p:sp>
    </p:spTree>
    <p:extLst>
      <p:ext uri="{BB962C8B-B14F-4D97-AF65-F5344CB8AC3E}">
        <p14:creationId xmlns:p14="http://schemas.microsoft.com/office/powerpoint/2010/main" val="110304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200" b="1" dirty="0">
                <a:solidFill>
                  <a:schemeClr val="tx1"/>
                </a:solidFill>
              </a:rPr>
              <a:t>Asphalt</a:t>
            </a:r>
            <a:r>
              <a:rPr lang="en-ZA" sz="3600" b="1" dirty="0">
                <a:solidFill>
                  <a:schemeClr val="tx1"/>
                </a:solidFill>
              </a:rPr>
              <a:t>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632497"/>
            <a:ext cx="9611544" cy="419855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A3. General requirements (A9.1.5.4a and Definitions</a:t>
            </a: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0" y="2132002"/>
            <a:ext cx="9144000" cy="381727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material 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from crushing solid rock or boulders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and free 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from decomposed materials, vegetable matter or any other </a:t>
            </a:r>
            <a:r>
              <a:rPr lang="en-ZA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deleterious substances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Aggregates comply latest version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1083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Asphalt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865" y="1412776"/>
            <a:ext cx="9144000" cy="504056"/>
          </a:xfrm>
        </p:spPr>
        <p:txBody>
          <a:bodyPr lIns="630000" rIns="63000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r>
              <a:rPr lang="en-ZA" sz="2500" b="1" dirty="0">
                <a:latin typeface="Arial" panose="020B0604020202020204" pitchFamily="34" charset="0"/>
                <a:cs typeface="Arial" panose="020B0604020202020204" pitchFamily="34" charset="0"/>
              </a:rPr>
              <a:t>A4. 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Aggregate property comparison (COLTO changed*)</a:t>
            </a: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en-ZA" sz="3500" dirty="0"/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en-ZA" sz="2000" dirty="0"/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en-ZA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001B9-AEE1-497D-BB4C-1F50F9376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A1A9A8-704D-44FA-B2DB-117067813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33022"/>
              </p:ext>
            </p:extLst>
          </p:nvPr>
        </p:nvGraphicFramePr>
        <p:xfrm>
          <a:off x="1547664" y="2069609"/>
          <a:ext cx="6048672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651">
                  <a:extLst>
                    <a:ext uri="{9D8B030D-6E8A-4147-A177-3AD203B41FA5}">
                      <a16:colId xmlns:a16="http://schemas.microsoft.com/office/drawing/2014/main" val="221421154"/>
                    </a:ext>
                  </a:extLst>
                </a:gridCol>
                <a:gridCol w="1648837">
                  <a:extLst>
                    <a:ext uri="{9D8B030D-6E8A-4147-A177-3AD203B41FA5}">
                      <a16:colId xmlns:a16="http://schemas.microsoft.com/office/drawing/2014/main" val="27339272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663617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6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10% FACT (dry)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7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1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MgSO</a:t>
                      </a:r>
                      <a:r>
                        <a:rPr lang="en-ZA" sz="1800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ZA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soundness</a:t>
                      </a:r>
                      <a:endParaRPr lang="en-ZA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1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Methylene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6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1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PSV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7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Fractured 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2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Water 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Sand equivalency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 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295042"/>
                  </a:ext>
                </a:extLst>
              </a:tr>
              <a:tr h="370656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Clay lumps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20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15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Asphalt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A5. Some property differences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9144000" cy="4032448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PSV: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COLTO 50</a:t>
            </a:r>
          </a:p>
          <a:p>
            <a:pPr marL="0" indent="0" defTabSz="3600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COTO also 50, but can be reduced to 45</a:t>
            </a:r>
          </a:p>
          <a:p>
            <a:pPr marL="0" indent="0" defTabSz="2700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 considering material availability, traffic, road 						geometry and climate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03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Asphalt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A6. COLTO vs COTO grading comparison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1916832"/>
            <a:ext cx="8964488" cy="482453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1FCB99-7F9F-4131-8EA4-F7E5E945F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792329"/>
              </p:ext>
            </p:extLst>
          </p:nvPr>
        </p:nvGraphicFramePr>
        <p:xfrm>
          <a:off x="827584" y="2132856"/>
          <a:ext cx="7272808" cy="3678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811">
                  <a:extLst>
                    <a:ext uri="{9D8B030D-6E8A-4147-A177-3AD203B41FA5}">
                      <a16:colId xmlns:a16="http://schemas.microsoft.com/office/drawing/2014/main" val="3947653739"/>
                    </a:ext>
                  </a:extLst>
                </a:gridCol>
                <a:gridCol w="2712041">
                  <a:extLst>
                    <a:ext uri="{9D8B030D-6E8A-4147-A177-3AD203B41FA5}">
                      <a16:colId xmlns:a16="http://schemas.microsoft.com/office/drawing/2014/main" val="2353812717"/>
                    </a:ext>
                  </a:extLst>
                </a:gridCol>
                <a:gridCol w="2547956">
                  <a:extLst>
                    <a:ext uri="{9D8B030D-6E8A-4147-A177-3AD203B41FA5}">
                      <a16:colId xmlns:a16="http://schemas.microsoft.com/office/drawing/2014/main" val="927154487"/>
                    </a:ext>
                  </a:extLst>
                </a:gridCol>
              </a:tblGrid>
              <a:tr h="243899"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rgbClr val="FFFF00"/>
                          </a:solidFill>
                        </a:rPr>
                        <a:t>COLTO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rgbClr val="FFFF00"/>
                          </a:solidFill>
                        </a:rPr>
                        <a:t>COTO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498223"/>
                  </a:ext>
                </a:extLst>
              </a:tr>
              <a:tr h="1484293">
                <a:tc>
                  <a:txBody>
                    <a:bodyPr/>
                    <a:lstStyle/>
                    <a:p>
                      <a:r>
                        <a:rPr lang="en-ZA" dirty="0"/>
                        <a:t>1. Grading 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Only gradings for combined aggregate in asphalt mixes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err="1"/>
                        <a:t>i</a:t>
                      </a:r>
                      <a:r>
                        <a:rPr lang="en-ZA" dirty="0"/>
                        <a:t>) Coarse aggregate gradings for individual fractions</a:t>
                      </a:r>
                    </a:p>
                    <a:p>
                      <a:r>
                        <a:rPr lang="en-ZA" dirty="0"/>
                        <a:t>ii) Also grading for crusher dust (sand)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935538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r>
                        <a:rPr lang="en-ZA" dirty="0"/>
                        <a:t>2. Grading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Different gradings for layers - </a:t>
                      </a:r>
                      <a:r>
                        <a:rPr lang="en-ZA" dirty="0" err="1"/>
                        <a:t>surfacings</a:t>
                      </a:r>
                      <a:r>
                        <a:rPr lang="en-ZA" dirty="0"/>
                        <a:t> and 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Coarse aggregate gradings for mixes -sand and stone skeletal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186176"/>
                  </a:ext>
                </a:extLst>
              </a:tr>
              <a:tr h="371654">
                <a:tc>
                  <a:txBody>
                    <a:bodyPr/>
                    <a:lstStyle/>
                    <a:p>
                      <a:r>
                        <a:rPr lang="en-ZA" dirty="0"/>
                        <a:t>3. Aggregate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Maximum or nominal aggregate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Nominal Maximum Particle Size (NMPS)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7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150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Asphalt (cont.)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A7 . COTO gradings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1916832"/>
            <a:ext cx="8964488" cy="482453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E39DF3-9AE8-4CCE-BA98-FD7178758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89511"/>
              </p:ext>
            </p:extLst>
          </p:nvPr>
        </p:nvGraphicFramePr>
        <p:xfrm>
          <a:off x="575554" y="2221251"/>
          <a:ext cx="7992892" cy="3747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288279691"/>
                    </a:ext>
                  </a:extLst>
                </a:gridCol>
                <a:gridCol w="579541">
                  <a:extLst>
                    <a:ext uri="{9D8B030D-6E8A-4147-A177-3AD203B41FA5}">
                      <a16:colId xmlns:a16="http://schemas.microsoft.com/office/drawing/2014/main" val="2526529945"/>
                    </a:ext>
                  </a:extLst>
                </a:gridCol>
                <a:gridCol w="591724">
                  <a:extLst>
                    <a:ext uri="{9D8B030D-6E8A-4147-A177-3AD203B41FA5}">
                      <a16:colId xmlns:a16="http://schemas.microsoft.com/office/drawing/2014/main" val="3762249633"/>
                    </a:ext>
                  </a:extLst>
                </a:gridCol>
                <a:gridCol w="592560">
                  <a:extLst>
                    <a:ext uri="{9D8B030D-6E8A-4147-A177-3AD203B41FA5}">
                      <a16:colId xmlns:a16="http://schemas.microsoft.com/office/drawing/2014/main" val="485375397"/>
                    </a:ext>
                  </a:extLst>
                </a:gridCol>
                <a:gridCol w="592560">
                  <a:extLst>
                    <a:ext uri="{9D8B030D-6E8A-4147-A177-3AD203B41FA5}">
                      <a16:colId xmlns:a16="http://schemas.microsoft.com/office/drawing/2014/main" val="2688126553"/>
                    </a:ext>
                  </a:extLst>
                </a:gridCol>
                <a:gridCol w="592560">
                  <a:extLst>
                    <a:ext uri="{9D8B030D-6E8A-4147-A177-3AD203B41FA5}">
                      <a16:colId xmlns:a16="http://schemas.microsoft.com/office/drawing/2014/main" val="1016067738"/>
                    </a:ext>
                  </a:extLst>
                </a:gridCol>
                <a:gridCol w="591724">
                  <a:extLst>
                    <a:ext uri="{9D8B030D-6E8A-4147-A177-3AD203B41FA5}">
                      <a16:colId xmlns:a16="http://schemas.microsoft.com/office/drawing/2014/main" val="3051963855"/>
                    </a:ext>
                  </a:extLst>
                </a:gridCol>
                <a:gridCol w="592560">
                  <a:extLst>
                    <a:ext uri="{9D8B030D-6E8A-4147-A177-3AD203B41FA5}">
                      <a16:colId xmlns:a16="http://schemas.microsoft.com/office/drawing/2014/main" val="3690511616"/>
                    </a:ext>
                  </a:extLst>
                </a:gridCol>
                <a:gridCol w="592560">
                  <a:extLst>
                    <a:ext uri="{9D8B030D-6E8A-4147-A177-3AD203B41FA5}">
                      <a16:colId xmlns:a16="http://schemas.microsoft.com/office/drawing/2014/main" val="2351481527"/>
                    </a:ext>
                  </a:extLst>
                </a:gridCol>
                <a:gridCol w="592560">
                  <a:extLst>
                    <a:ext uri="{9D8B030D-6E8A-4147-A177-3AD203B41FA5}">
                      <a16:colId xmlns:a16="http://schemas.microsoft.com/office/drawing/2014/main" val="1519310166"/>
                    </a:ext>
                  </a:extLst>
                </a:gridCol>
                <a:gridCol w="591724">
                  <a:extLst>
                    <a:ext uri="{9D8B030D-6E8A-4147-A177-3AD203B41FA5}">
                      <a16:colId xmlns:a16="http://schemas.microsoft.com/office/drawing/2014/main" val="3692356962"/>
                    </a:ext>
                  </a:extLst>
                </a:gridCol>
                <a:gridCol w="592560">
                  <a:extLst>
                    <a:ext uri="{9D8B030D-6E8A-4147-A177-3AD203B41FA5}">
                      <a16:colId xmlns:a16="http://schemas.microsoft.com/office/drawing/2014/main" val="2831135172"/>
                    </a:ext>
                  </a:extLst>
                </a:gridCol>
                <a:gridCol w="770179">
                  <a:extLst>
                    <a:ext uri="{9D8B030D-6E8A-4147-A177-3AD203B41FA5}">
                      <a16:colId xmlns:a16="http://schemas.microsoft.com/office/drawing/2014/main" val="3926494726"/>
                    </a:ext>
                  </a:extLst>
                </a:gridCol>
              </a:tblGrid>
              <a:tr h="213218">
                <a:tc rowSpan="2"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Nominal maximum particle size (NMPS) (mm)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497959"/>
                  </a:ext>
                </a:extLst>
              </a:tr>
              <a:tr h="2132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538711"/>
                  </a:ext>
                </a:extLst>
              </a:tr>
              <a:tr h="370039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Grading grade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1236516"/>
                  </a:ext>
                </a:extLst>
              </a:tr>
              <a:tr h="39136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Sieve size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passing sieve size by mass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96956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extLst>
                  <a:ext uri="{0D108BD9-81ED-4DB2-BD59-A6C34878D82A}">
                    <a16:rowId xmlns:a16="http://schemas.microsoft.com/office/drawing/2014/main" val="1550891884"/>
                  </a:ext>
                </a:extLst>
              </a:tr>
              <a:tr h="440121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extLst>
                  <a:ext uri="{0D108BD9-81ED-4DB2-BD59-A6C34878D82A}">
                    <a16:rowId xmlns:a16="http://schemas.microsoft.com/office/drawing/2014/main" val="3702079174"/>
                  </a:ext>
                </a:extLst>
              </a:tr>
              <a:tr h="3519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0-35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85-100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extLst>
                  <a:ext uri="{0D108BD9-81ED-4DB2-BD59-A6C34878D82A}">
                    <a16:rowId xmlns:a16="http://schemas.microsoft.com/office/drawing/2014/main" val="1704037618"/>
                  </a:ext>
                </a:extLst>
              </a:tr>
              <a:tr h="3519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0-35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extLst>
                  <a:ext uri="{0D108BD9-81ED-4DB2-BD59-A6C34878D82A}">
                    <a16:rowId xmlns:a16="http://schemas.microsoft.com/office/drawing/2014/main" val="3152634794"/>
                  </a:ext>
                </a:extLst>
              </a:tr>
              <a:tr h="3519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0-20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0-35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extLst>
                  <a:ext uri="{0D108BD9-81ED-4DB2-BD59-A6C34878D82A}">
                    <a16:rowId xmlns:a16="http://schemas.microsoft.com/office/drawing/2014/main" val="2560174559"/>
                  </a:ext>
                </a:extLst>
              </a:tr>
              <a:tr h="3519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0-35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extLst>
                  <a:ext uri="{0D108BD9-81ED-4DB2-BD59-A6C34878D82A}">
                    <a16:rowId xmlns:a16="http://schemas.microsoft.com/office/drawing/2014/main" val="4060737950"/>
                  </a:ext>
                </a:extLst>
              </a:tr>
              <a:tr h="351967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0-20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0-35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85-100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68580" marT="0" marB="0" anchor="ctr"/>
                </a:tc>
                <a:extLst>
                  <a:ext uri="{0D108BD9-81ED-4DB2-BD59-A6C34878D82A}">
                    <a16:rowId xmlns:a16="http://schemas.microsoft.com/office/drawing/2014/main" val="1075689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60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Asphalt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A8. COTO grading (cont.)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89756" y="2209210"/>
            <a:ext cx="8964488" cy="2875974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Asphalt target grading 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fixed, aggregate tolerances: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SANS 1083 (A9.1.5.4a) 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- 10% of that agreed for the target grading (A9.1.5.4b)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Commercial suppliers not able to consistently supply all sizes – on site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payment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69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Asphalt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A9. ASPASA exclusion clauses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251520" y="2018370"/>
            <a:ext cx="8532440" cy="482453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Weathered rock, clay, shale or mica as in COLTO 3602(a)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PSV variability – ASPASA members test houses</a:t>
            </a:r>
          </a:p>
          <a:p>
            <a:pPr marL="457200" indent="-4572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Grading tolerances on combined mix grading and not on target grading</a:t>
            </a:r>
          </a:p>
        </p:txBody>
      </p:sp>
    </p:spTree>
    <p:extLst>
      <p:ext uri="{BB962C8B-B14F-4D97-AF65-F5344CB8AC3E}">
        <p14:creationId xmlns:p14="http://schemas.microsoft.com/office/powerpoint/2010/main" val="667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9512" y="283247"/>
            <a:ext cx="864096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b="1" dirty="0">
                <a:solidFill>
                  <a:schemeClr val="tx1"/>
                </a:solidFill>
              </a:rPr>
              <a:t>SPECIFICATIONS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03040" y="1196753"/>
            <a:ext cx="8317432" cy="4536502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en-ZA" sz="1500" b="1" dirty="0"/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Pre 1985 - own unique specifications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Mid 1980s - SABS 1200, TRHs, TMHs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1987 – CSRA (KSPO)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1998 - COLTO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2020 – COTO (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endParaRPr lang="en-ZA" sz="10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ZA" sz="2300" b="1" dirty="0">
              <a:cs typeface="Times New Roman" panose="02020603050405020304" pitchFamily="18" charset="0"/>
            </a:endParaRPr>
          </a:p>
          <a:p>
            <a:endParaRPr lang="en-Z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86246-7BB0-43B7-A83B-E0E9367E5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50245F-9779-4B7B-A7E1-0266BEF1F0FE}"/>
              </a:ext>
            </a:extLst>
          </p:cNvPr>
          <p:cNvCxnSpPr/>
          <p:nvPr/>
        </p:nvCxnSpPr>
        <p:spPr>
          <a:xfrm flipH="1">
            <a:off x="395536" y="1196753"/>
            <a:ext cx="8424936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0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Asphalt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A10. Supply of asphalt aggregate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2210795"/>
            <a:ext cx="8964488" cy="482453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Type of mix – stone or sand skeletal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NMPS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Employer requirements (for ex D3 </a:t>
            </a:r>
            <a:r>
              <a:rPr lang="en-ZA" sz="2300" b="1">
                <a:latin typeface="Arial" panose="020B0604020202020204" pitchFamily="34" charset="0"/>
                <a:cs typeface="Arial" panose="020B0604020202020204" pitchFamily="34" charset="0"/>
              </a:rPr>
              <a:t>design form)</a:t>
            </a: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Project specifications (PSV reduction)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62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SURFACE TREATMENTS (SEALS)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4482E1-E513-44B3-B33A-EEF698242550}"/>
              </a:ext>
            </a:extLst>
          </p:cNvPr>
          <p:cNvSpPr txBox="1">
            <a:spLocks/>
          </p:cNvSpPr>
          <p:nvPr/>
        </p:nvSpPr>
        <p:spPr>
          <a:xfrm>
            <a:off x="0" y="1689399"/>
            <a:ext cx="9144000" cy="43976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Wingdings 2"/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S1. Aggregate specifications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0802B3-7122-4BD6-915D-E2DCBDE682B9}"/>
              </a:ext>
            </a:extLst>
          </p:cNvPr>
          <p:cNvSpPr txBox="1">
            <a:spLocks/>
          </p:cNvSpPr>
          <p:nvPr/>
        </p:nvSpPr>
        <p:spPr>
          <a:xfrm>
            <a:off x="0" y="2335395"/>
            <a:ext cx="9144000" cy="1815559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COLTO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Sections 4300 &amp; 4400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COTO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Chapter 10 Section 10.1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13761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Seals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33072"/>
            <a:ext cx="9144000" cy="627776"/>
          </a:xfrm>
        </p:spPr>
        <p:txBody>
          <a:bodyPr lIns="630000" rIns="63000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S2. Aggregate property comparison (COLTO changed*)</a:t>
            </a:r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en-ZA" sz="3500" dirty="0"/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en-ZA" sz="2000" dirty="0"/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en-ZA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001B9-AEE1-497D-BB4C-1F50F9376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A1A9A8-704D-44FA-B2DB-117067813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83237"/>
              </p:ext>
            </p:extLst>
          </p:nvPr>
        </p:nvGraphicFramePr>
        <p:xfrm>
          <a:off x="827583" y="2092741"/>
          <a:ext cx="7488834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535">
                  <a:extLst>
                    <a:ext uri="{9D8B030D-6E8A-4147-A177-3AD203B41FA5}">
                      <a16:colId xmlns:a16="http://schemas.microsoft.com/office/drawing/2014/main" val="221421154"/>
                    </a:ext>
                  </a:extLst>
                </a:gridCol>
                <a:gridCol w="2695979">
                  <a:extLst>
                    <a:ext uri="{9D8B030D-6E8A-4147-A177-3AD203B41FA5}">
                      <a16:colId xmlns:a16="http://schemas.microsoft.com/office/drawing/2014/main" val="273392722"/>
                    </a:ext>
                  </a:extLst>
                </a:gridCol>
                <a:gridCol w="1797320">
                  <a:extLst>
                    <a:ext uri="{9D8B030D-6E8A-4147-A177-3AD203B41FA5}">
                      <a16:colId xmlns:a16="http://schemas.microsoft.com/office/drawing/2014/main" val="663617781"/>
                    </a:ext>
                  </a:extLst>
                </a:gridCol>
              </a:tblGrid>
              <a:tr h="227944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6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Grading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 </a:t>
                      </a:r>
                      <a:r>
                        <a:rPr lang="en-ZA" sz="1600" b="1" dirty="0">
                          <a:sym typeface="Wingdings" panose="05000000000000000000" pitchFamily="2" charset="2"/>
                        </a:rPr>
                        <a:t>(A,B,C) 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ZA" sz="1600" b="1" dirty="0">
                          <a:sym typeface="Wingdings" panose="05000000000000000000" pitchFamily="2" charset="2"/>
                        </a:rPr>
                        <a:t>(1,2,3)</a:t>
                      </a:r>
                      <a:endParaRPr lang="en-Z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77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10 % FACT (dry &amp; wet)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b="1" dirty="0">
                          <a:sym typeface="Wingdings" panose="05000000000000000000" pitchFamily="2" charset="2"/>
                        </a:rPr>
                        <a:t> * </a:t>
                      </a:r>
                      <a:r>
                        <a:rPr lang="en-ZA" sz="1600" b="1" dirty="0">
                          <a:sym typeface="Wingdings" panose="05000000000000000000" pitchFamily="2" charset="2"/>
                        </a:rPr>
                        <a:t>(A,B,C +wet values)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(wet %)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1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ACV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14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 </a:t>
                      </a:r>
                      <a:r>
                        <a:rPr lang="en-ZA" sz="1600" b="1" dirty="0">
                          <a:sym typeface="Wingdings" panose="05000000000000000000" pitchFamily="2" charset="2"/>
                        </a:rPr>
                        <a:t>(A,B,C)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ZA" sz="1600" b="1" dirty="0">
                          <a:sym typeface="Wingdings" panose="05000000000000000000" pitchFamily="2" charset="2"/>
                        </a:rPr>
                        <a:t>(50)</a:t>
                      </a:r>
                      <a:endParaRPr lang="en-Z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6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ZA" sz="1600" b="1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(A,B,C)</a:t>
                      </a:r>
                      <a:endParaRPr lang="en-ZA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ZA" sz="1600" b="1" dirty="0">
                          <a:solidFill>
                            <a:schemeClr val="bg1"/>
                          </a:solidFill>
                          <a:sym typeface="Wingdings" panose="05000000000000000000" pitchFamily="2" charset="2"/>
                        </a:rPr>
                        <a:t>(1,2&amp;3)</a:t>
                      </a:r>
                      <a:endParaRPr lang="en-ZA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1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Fractured 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7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ALD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 </a:t>
                      </a:r>
                      <a:r>
                        <a:rPr lang="en-ZA" sz="1600" b="1" dirty="0">
                          <a:sym typeface="Wingdings" panose="05000000000000000000" pitchFamily="2" charset="2"/>
                        </a:rPr>
                        <a:t>(A,B,C + </a:t>
                      </a:r>
                      <a:r>
                        <a:rPr lang="en-ZA" sz="1600" b="1" dirty="0" err="1">
                          <a:sym typeface="Wingdings" panose="05000000000000000000" pitchFamily="2" charset="2"/>
                        </a:rPr>
                        <a:t>aggr</a:t>
                      </a:r>
                      <a:r>
                        <a:rPr lang="en-ZA" sz="1600" b="1" dirty="0">
                          <a:sym typeface="Wingdings" panose="05000000000000000000" pitchFamily="2" charset="2"/>
                        </a:rPr>
                        <a:t> size)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ZA" sz="1600" b="1" dirty="0">
                          <a:sym typeface="Wingdings" panose="05000000000000000000" pitchFamily="2" charset="2"/>
                        </a:rPr>
                        <a:t>(project spec)</a:t>
                      </a:r>
                      <a:endParaRPr lang="en-Z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2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EGDI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en-ZA" sz="1600" b="1" dirty="0">
                          <a:sym typeface="Wingdings" panose="05000000000000000000" pitchFamily="2" charset="2"/>
                        </a:rPr>
                        <a:t>(incorrect)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8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289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CONCRETE AGGREGATE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4482E1-E513-44B3-B33A-EEF698242550}"/>
              </a:ext>
            </a:extLst>
          </p:cNvPr>
          <p:cNvSpPr txBox="1">
            <a:spLocks/>
          </p:cNvSpPr>
          <p:nvPr/>
        </p:nvSpPr>
        <p:spPr>
          <a:xfrm>
            <a:off x="0" y="1689399"/>
            <a:ext cx="9144000" cy="43976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Wingdings 2"/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C1. Aggregate specifications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0802B3-7122-4BD6-915D-E2DCBDE682B9}"/>
              </a:ext>
            </a:extLst>
          </p:cNvPr>
          <p:cNvSpPr txBox="1">
            <a:spLocks/>
          </p:cNvSpPr>
          <p:nvPr/>
        </p:nvSpPr>
        <p:spPr>
          <a:xfrm>
            <a:off x="0" y="2335395"/>
            <a:ext cx="9144000" cy="3325853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Road pavements: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COLTO 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Section 7100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COTO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Chapter 6 Section 6.1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Structures: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COLTO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Section 6400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COTO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Chapter 13 Section 13.4 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31729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Concrete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C2. General specifications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95196" y="2132856"/>
            <a:ext cx="8964488" cy="482453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Compliance with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1083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– “ Aggregates shall not contain any deleterious quantities of organic material, particular pieces of timber, </a:t>
            </a:r>
            <a:r>
              <a:rPr lang="en-ZA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grass or similar matter as assessed by visual inspection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, which …..”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73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5512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Concrete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5793"/>
            <a:ext cx="9144000" cy="613047"/>
          </a:xfrm>
        </p:spPr>
        <p:txBody>
          <a:bodyPr lIns="630000" rIns="63000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r>
              <a:rPr lang="en-ZA" sz="2500" b="1" dirty="0">
                <a:latin typeface="Arial" panose="020B0604020202020204" pitchFamily="34" charset="0"/>
                <a:cs typeface="Arial" panose="020B0604020202020204" pitchFamily="34" charset="0"/>
              </a:rPr>
              <a:t>C3. SANS 1083 requirements (COTO changed *)</a:t>
            </a:r>
            <a:endParaRPr lang="en-ZA" sz="3500" dirty="0"/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en-ZA" sz="2000" dirty="0"/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en-ZA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A1A9A8-704D-44FA-B2DB-117067813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50305"/>
              </p:ext>
            </p:extLst>
          </p:nvPr>
        </p:nvGraphicFramePr>
        <p:xfrm>
          <a:off x="1115616" y="1988840"/>
          <a:ext cx="6768751" cy="4484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21421154"/>
                    </a:ext>
                  </a:extLst>
                </a:gridCol>
                <a:gridCol w="1300944">
                  <a:extLst>
                    <a:ext uri="{9D8B030D-6E8A-4147-A177-3AD203B41FA5}">
                      <a16:colId xmlns:a16="http://schemas.microsoft.com/office/drawing/2014/main" val="273392722"/>
                    </a:ext>
                  </a:extLst>
                </a:gridCol>
                <a:gridCol w="1579375">
                  <a:extLst>
                    <a:ext uri="{9D8B030D-6E8A-4147-A177-3AD203B41FA5}">
                      <a16:colId xmlns:a16="http://schemas.microsoft.com/office/drawing/2014/main" val="663617781"/>
                    </a:ext>
                  </a:extLst>
                </a:gridCol>
              </a:tblGrid>
              <a:tr h="397583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64504"/>
                  </a:ext>
                </a:extLst>
              </a:tr>
              <a:tr h="372097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Grading (coarse &amp; fine)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77796"/>
                  </a:ext>
                </a:extLst>
              </a:tr>
              <a:tr h="372097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Dust content (coarse &amp; fine)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1610"/>
                  </a:ext>
                </a:extLst>
              </a:tr>
              <a:tr h="372097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10 % FACT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14212"/>
                  </a:ext>
                </a:extLst>
              </a:tr>
              <a:tr h="372097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6468"/>
                  </a:ext>
                </a:extLst>
              </a:tr>
              <a:tr h="372097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13081"/>
                  </a:ext>
                </a:extLst>
              </a:tr>
              <a:tr h="372097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Methylene blue 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15320"/>
                  </a:ext>
                </a:extLst>
              </a:tr>
              <a:tr h="372097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Clay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88190"/>
                  </a:ext>
                </a:extLst>
              </a:tr>
              <a:tr h="372097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Fineness modulus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445289"/>
                  </a:ext>
                </a:extLst>
              </a:tr>
              <a:tr h="372097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Organic impurities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752014"/>
                  </a:ext>
                </a:extLst>
              </a:tr>
              <a:tr h="372097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Sugar presence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29769"/>
                  </a:ext>
                </a:extLst>
              </a:tr>
              <a:tr h="359972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Soluble deleterious impurities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8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399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Concrete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5793"/>
            <a:ext cx="9144000" cy="613047"/>
          </a:xfrm>
        </p:spPr>
        <p:txBody>
          <a:bodyPr lIns="630000" rIns="63000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C4. COTO requirements  (COLTO changed * void **)</a:t>
            </a:r>
            <a:endParaRPr lang="en-ZA" sz="2400" dirty="0"/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en-ZA" sz="2000" dirty="0"/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en-ZA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A1A9A8-704D-44FA-B2DB-117067813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137073"/>
              </p:ext>
            </p:extLst>
          </p:nvPr>
        </p:nvGraphicFramePr>
        <p:xfrm>
          <a:off x="1115616" y="1988840"/>
          <a:ext cx="6768751" cy="432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21421154"/>
                    </a:ext>
                  </a:extLst>
                </a:gridCol>
                <a:gridCol w="1588976">
                  <a:extLst>
                    <a:ext uri="{9D8B030D-6E8A-4147-A177-3AD203B41FA5}">
                      <a16:colId xmlns:a16="http://schemas.microsoft.com/office/drawing/2014/main" val="273392722"/>
                    </a:ext>
                  </a:extLst>
                </a:gridCol>
                <a:gridCol w="1579375">
                  <a:extLst>
                    <a:ext uri="{9D8B030D-6E8A-4147-A177-3AD203B41FA5}">
                      <a16:colId xmlns:a16="http://schemas.microsoft.com/office/drawing/2014/main" val="663617781"/>
                    </a:ext>
                  </a:extLst>
                </a:gridCol>
              </a:tblGrid>
              <a:tr h="417076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64504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NMPS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77796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Magnesium </a:t>
                      </a:r>
                      <a:r>
                        <a:rPr lang="en-ZA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sulfate</a:t>
                      </a:r>
                      <a:endParaRPr lang="en-ZA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**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1610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Acid insolubility of fines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 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14212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Sand equivalent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**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6468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Drying-shrinkage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13081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Low density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**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15320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Soluble salts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**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88190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Water-soluble </a:t>
                      </a:r>
                      <a:r>
                        <a:rPr lang="en-ZA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sulfates</a:t>
                      </a:r>
                      <a:endParaRPr lang="en-ZA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**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445289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Shell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ym typeface="Wingdings" panose="05000000000000000000" pitchFamily="2" charset="2"/>
                        </a:rPr>
                        <a:t> **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ym typeface="Wingdings" panose="05000000000000000000" pitchFamily="2" charset="2"/>
                        </a:rPr>
                        <a:t> ** 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752014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r>
                        <a:rPr lang="en-Z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Alkali-aggregate 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 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29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28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Conclusions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1628800"/>
            <a:ext cx="8964488" cy="4320480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COTO is a new and different specification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COTO several additional tests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Some test requirements differ between aggregates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Find out the applicable specification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Obtain a copy of the project specifications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Find out employer additional requirements not in the specifications (ex SANRAL design forms)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Compliant material must pass </a:t>
            </a:r>
            <a:r>
              <a:rPr lang="en-Z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test requirements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Implement adequate process control – TMH5, Chapter 20</a:t>
            </a:r>
          </a:p>
          <a:p>
            <a:pPr marL="457200" indent="-45720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68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200" b="1" dirty="0">
                <a:solidFill>
                  <a:schemeClr val="tx1"/>
                </a:solidFill>
              </a:rPr>
              <a:t>How to submit comments/ proposals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4482E1-E513-44B3-B33A-EEF698242550}"/>
              </a:ext>
            </a:extLst>
          </p:cNvPr>
          <p:cNvSpPr txBox="1">
            <a:spLocks/>
          </p:cNvSpPr>
          <p:nvPr/>
        </p:nvSpPr>
        <p:spPr>
          <a:xfrm>
            <a:off x="0" y="1689399"/>
            <a:ext cx="9144000" cy="45719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Wingdings 2"/>
              <a:buNone/>
            </a:pPr>
            <a:endParaRPr lang="en-ZA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0802B3-7122-4BD6-915D-E2DCBDE682B9}"/>
              </a:ext>
            </a:extLst>
          </p:cNvPr>
          <p:cNvSpPr txBox="1">
            <a:spLocks/>
          </p:cNvSpPr>
          <p:nvPr/>
        </p:nvSpPr>
        <p:spPr>
          <a:xfrm>
            <a:off x="35496" y="1730517"/>
            <a:ext cx="9144000" cy="371470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On COTO spreadsheet</a:t>
            </a:r>
          </a:p>
          <a:p>
            <a:pPr marL="457200" indent="-4572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To Compilers: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 - Chapter 4 Pavement layers: myself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 - Chapter 6 Concrete roads: Bryan Perrie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 - Chapter 9 Asphalt: Herman Marais?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 - Chapter 10 Seals: Gerrie van Zyl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 - Chapter 13 Concrete structures: Bryan</a:t>
            </a:r>
            <a:r>
              <a:rPr lang="en-ZA" sz="2300" b="1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87118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5719"/>
          </a:xfrm>
        </p:spPr>
        <p:txBody>
          <a:bodyPr>
            <a:noAutofit/>
          </a:bodyPr>
          <a:lstStyle/>
          <a:p>
            <a:pPr algn="ctr"/>
            <a:endParaRPr lang="en-ZA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4482E1-E513-44B3-B33A-EEF698242550}"/>
              </a:ext>
            </a:extLst>
          </p:cNvPr>
          <p:cNvSpPr txBox="1">
            <a:spLocks/>
          </p:cNvSpPr>
          <p:nvPr/>
        </p:nvSpPr>
        <p:spPr>
          <a:xfrm>
            <a:off x="0" y="1689399"/>
            <a:ext cx="9144000" cy="45719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Wingdings 2"/>
              <a:buNone/>
            </a:pPr>
            <a:endParaRPr lang="en-ZA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0802B3-7122-4BD6-915D-E2DCBDE682B9}"/>
              </a:ext>
            </a:extLst>
          </p:cNvPr>
          <p:cNvSpPr txBox="1">
            <a:spLocks/>
          </p:cNvSpPr>
          <p:nvPr/>
        </p:nvSpPr>
        <p:spPr>
          <a:xfrm>
            <a:off x="35496" y="1730517"/>
            <a:ext cx="9144000" cy="3325853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5340" lvl="8" indent="-45720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endParaRPr lang="en-ZA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C9512-0D77-5469-6084-E5564822B39D}"/>
              </a:ext>
            </a:extLst>
          </p:cNvPr>
          <p:cNvSpPr txBox="1"/>
          <p:nvPr/>
        </p:nvSpPr>
        <p:spPr>
          <a:xfrm>
            <a:off x="2123728" y="1730517"/>
            <a:ext cx="5616624" cy="289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Ronnie Koen</a:t>
            </a: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MCEK </a:t>
            </a: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ronnie.mcek@gmail.com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Cell no: +2782 785 3045</a:t>
            </a:r>
          </a:p>
        </p:txBody>
      </p:sp>
    </p:spTree>
    <p:extLst>
      <p:ext uri="{BB962C8B-B14F-4D97-AF65-F5344CB8AC3E}">
        <p14:creationId xmlns:p14="http://schemas.microsoft.com/office/powerpoint/2010/main" val="21057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9512" y="283247"/>
            <a:ext cx="8640960" cy="648072"/>
          </a:xfrm>
        </p:spPr>
        <p:txBody>
          <a:bodyPr>
            <a:normAutofit fontScale="90000"/>
          </a:bodyPr>
          <a:lstStyle/>
          <a:p>
            <a:pPr algn="ctr"/>
            <a:br>
              <a:rPr lang="en-ZA" sz="4000" b="1" dirty="0">
                <a:solidFill>
                  <a:schemeClr val="tx1"/>
                </a:solidFill>
              </a:rPr>
            </a:br>
            <a:r>
              <a:rPr lang="en-ZA" sz="4000" b="1" dirty="0">
                <a:solidFill>
                  <a:schemeClr val="tx1"/>
                </a:solidFill>
              </a:rPr>
              <a:t>COTO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03040" y="1196752"/>
            <a:ext cx="8317432" cy="4832166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endParaRPr lang="en-ZA" sz="1500" b="1" dirty="0"/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Under auspices of SANRAL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Process commenced mid 2014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SANRAL working groups and co-ordinators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Workshops in 2018, round robins in 2019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CDF submitted to RCB in December 2019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RCB converted to DS, then to COTO for approval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Released and implemented for some years</a:t>
            </a:r>
          </a:p>
          <a:p>
            <a:pPr>
              <a:buClr>
                <a:schemeClr val="tx1"/>
              </a:buClr>
            </a:pP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Thereafter comments reviewed, FS implemented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COLTO withdrawn, COTO full legal status</a:t>
            </a:r>
          </a:p>
          <a:p>
            <a:pPr>
              <a:buClr>
                <a:schemeClr val="tx1"/>
              </a:buClr>
            </a:pPr>
            <a:endParaRPr lang="en-ZA" sz="2300" b="1" dirty="0">
              <a:cs typeface="Times New Roman" panose="02020603050405020304" pitchFamily="18" charset="0"/>
            </a:endParaRPr>
          </a:p>
          <a:p>
            <a:endParaRPr lang="en-Z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86246-7BB0-43B7-A83B-E0E9367E5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50245F-9779-4B7B-A7E1-0266BEF1F0FE}"/>
              </a:ext>
            </a:extLst>
          </p:cNvPr>
          <p:cNvCxnSpPr/>
          <p:nvPr/>
        </p:nvCxnSpPr>
        <p:spPr>
          <a:xfrm flipH="1">
            <a:off x="395536" y="1052736"/>
            <a:ext cx="8424936" cy="0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93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74158" y="476672"/>
            <a:ext cx="8246314" cy="6120679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14000"/>
              </a:lnSpc>
              <a:buClr>
                <a:schemeClr val="tx1"/>
              </a:buClr>
              <a:buNone/>
            </a:pPr>
            <a:endParaRPr lang="en-ZA" sz="3000" b="1" dirty="0"/>
          </a:p>
          <a:p>
            <a:pPr marL="0" indent="0">
              <a:lnSpc>
                <a:spcPct val="114000"/>
              </a:lnSpc>
              <a:buClr>
                <a:schemeClr val="tx1"/>
              </a:buClr>
              <a:buNone/>
            </a:pPr>
            <a:endParaRPr lang="en-ZA" sz="3000" b="1" dirty="0"/>
          </a:p>
          <a:p>
            <a:pPr marL="0" indent="0">
              <a:lnSpc>
                <a:spcPct val="114000"/>
              </a:lnSpc>
              <a:buClr>
                <a:schemeClr val="tx1"/>
              </a:buClr>
              <a:buNone/>
            </a:pPr>
            <a:endParaRPr lang="en-ZA" sz="3000" b="1" dirty="0"/>
          </a:p>
          <a:p>
            <a:pPr marL="0" indent="0">
              <a:lnSpc>
                <a:spcPct val="114000"/>
              </a:lnSpc>
              <a:buClr>
                <a:schemeClr val="tx1"/>
              </a:buClr>
              <a:buNone/>
            </a:pPr>
            <a:endParaRPr lang="en-ZA" sz="3000" b="1" dirty="0"/>
          </a:p>
          <a:p>
            <a:pPr marL="0" indent="0">
              <a:lnSpc>
                <a:spcPct val="114000"/>
              </a:lnSpc>
              <a:buClr>
                <a:schemeClr val="tx1"/>
              </a:buClr>
              <a:buNone/>
            </a:pPr>
            <a:endParaRPr lang="en-ZA" sz="3000" b="1" dirty="0"/>
          </a:p>
          <a:p>
            <a:pPr marL="0" indent="0" algn="ctr">
              <a:lnSpc>
                <a:spcPct val="114000"/>
              </a:lnSpc>
              <a:buClr>
                <a:schemeClr val="tx1"/>
              </a:buClr>
              <a:buNone/>
            </a:pPr>
            <a:endParaRPr lang="en-ZA" sz="4000" b="1" dirty="0"/>
          </a:p>
          <a:p>
            <a:pPr marL="0" indent="0" algn="ctr">
              <a:lnSpc>
                <a:spcPct val="114000"/>
              </a:lnSpc>
              <a:buClr>
                <a:schemeClr val="tx1"/>
              </a:buClr>
              <a:buNone/>
            </a:pPr>
            <a:endParaRPr lang="en-ZA" sz="4000" b="1" dirty="0"/>
          </a:p>
          <a:p>
            <a:pPr marL="0" indent="0" algn="ctr">
              <a:lnSpc>
                <a:spcPct val="114000"/>
              </a:lnSpc>
              <a:buClr>
                <a:schemeClr val="tx1"/>
              </a:buClr>
              <a:buNone/>
            </a:pPr>
            <a:endParaRPr lang="en-ZA" sz="4000" b="1" dirty="0"/>
          </a:p>
          <a:p>
            <a:pPr marL="0" indent="0" algn="ctr">
              <a:lnSpc>
                <a:spcPct val="114000"/>
              </a:lnSpc>
              <a:buClr>
                <a:schemeClr val="tx1"/>
              </a:buClr>
              <a:buNone/>
            </a:pPr>
            <a:r>
              <a:rPr lang="en-ZA" sz="4000" b="1" dirty="0"/>
              <a:t>THANK  YOU</a:t>
            </a:r>
          </a:p>
          <a:p>
            <a:pPr marL="0" indent="0">
              <a:lnSpc>
                <a:spcPct val="114000"/>
              </a:lnSpc>
              <a:buClr>
                <a:schemeClr val="tx1"/>
              </a:buClr>
              <a:buNone/>
            </a:pPr>
            <a:endParaRPr lang="en-ZA" sz="3000" b="1" dirty="0"/>
          </a:p>
          <a:p>
            <a:pPr marL="0" indent="0">
              <a:lnSpc>
                <a:spcPct val="114000"/>
              </a:lnSpc>
              <a:buClr>
                <a:schemeClr val="tx1"/>
              </a:buClr>
              <a:buNone/>
            </a:pPr>
            <a:endParaRPr lang="en-ZA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55" y="1052736"/>
            <a:ext cx="4680520" cy="33123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365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COTO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00808"/>
            <a:ext cx="9144000" cy="504056"/>
          </a:xfrm>
        </p:spPr>
        <p:txBody>
          <a:bodyPr lIns="630000" rIns="63000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en-ZA" sz="3500" dirty="0"/>
          </a:p>
          <a:p>
            <a:pPr marL="0" indent="0">
              <a:lnSpc>
                <a:spcPct val="110000"/>
              </a:lnSpc>
              <a:buClr>
                <a:schemeClr val="tx1"/>
              </a:buClr>
              <a:buNone/>
            </a:pPr>
            <a:endParaRPr lang="en-ZA" sz="2000" dirty="0"/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en-ZA" sz="3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A1A9A8-704D-44FA-B2DB-117067813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12126"/>
              </p:ext>
            </p:extLst>
          </p:nvPr>
        </p:nvGraphicFramePr>
        <p:xfrm>
          <a:off x="1115616" y="1484784"/>
          <a:ext cx="6768752" cy="4979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1677">
                  <a:extLst>
                    <a:ext uri="{9D8B030D-6E8A-4147-A177-3AD203B41FA5}">
                      <a16:colId xmlns:a16="http://schemas.microsoft.com/office/drawing/2014/main" val="221421154"/>
                    </a:ext>
                  </a:extLst>
                </a:gridCol>
                <a:gridCol w="2157075">
                  <a:extLst>
                    <a:ext uri="{9D8B030D-6E8A-4147-A177-3AD203B41FA5}">
                      <a16:colId xmlns:a16="http://schemas.microsoft.com/office/drawing/2014/main" val="273392722"/>
                    </a:ext>
                  </a:extLst>
                </a:gridCol>
              </a:tblGrid>
              <a:tr h="397134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Sections (91)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64504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877796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1610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Drainage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14212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ZA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Earthworks and Pavement layers: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6468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Earthworks and Pavement layers: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13081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ZA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Concrete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752014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Maintenance and repair concrete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29769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n-ZA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Pretreatment</a:t>
                      </a:r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repair existing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8693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en-ZA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Asphalt 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585220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en-ZA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treatments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57896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Ancillary 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01377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Geotechnical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260510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</a:t>
                      </a:r>
                      <a:r>
                        <a:rPr lang="en-ZA" sz="1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320709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Repair and rehabilitation of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295042"/>
                  </a:ext>
                </a:extLst>
              </a:tr>
              <a:tr h="305488">
                <a:tc>
                  <a:txBody>
                    <a:bodyPr/>
                    <a:lstStyle/>
                    <a:p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Quality assurance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201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58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CRUSHED STONE AGGREGATE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4482E1-E513-44B3-B33A-EEF698242550}"/>
              </a:ext>
            </a:extLst>
          </p:cNvPr>
          <p:cNvSpPr txBox="1">
            <a:spLocks/>
          </p:cNvSpPr>
          <p:nvPr/>
        </p:nvSpPr>
        <p:spPr>
          <a:xfrm>
            <a:off x="0" y="1689399"/>
            <a:ext cx="9144000" cy="43976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Wingdings 2"/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CS1. Aggregate specifications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0802B3-7122-4BD6-915D-E2DCBDE682B9}"/>
              </a:ext>
            </a:extLst>
          </p:cNvPr>
          <p:cNvSpPr txBox="1">
            <a:spLocks/>
          </p:cNvSpPr>
          <p:nvPr/>
        </p:nvSpPr>
        <p:spPr>
          <a:xfrm>
            <a:off x="0" y="2335395"/>
            <a:ext cx="9144000" cy="3325853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COLTO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Sections 3400 &amp; 3600    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COTO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Chapter 4   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94757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Crushed stone (</a:t>
            </a:r>
            <a:r>
              <a:rPr lang="en-ZA" sz="3600" b="1" dirty="0" err="1">
                <a:solidFill>
                  <a:schemeClr val="tx1"/>
                </a:solidFill>
              </a:rPr>
              <a:t>cont</a:t>
            </a:r>
            <a:r>
              <a:rPr lang="en-ZA" sz="3600" b="1" dirty="0">
                <a:solidFill>
                  <a:schemeClr val="tx1"/>
                </a:solidFill>
              </a:rPr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4482E1-E513-44B3-B33A-EEF698242550}"/>
              </a:ext>
            </a:extLst>
          </p:cNvPr>
          <p:cNvSpPr txBox="1">
            <a:spLocks/>
          </p:cNvSpPr>
          <p:nvPr/>
        </p:nvSpPr>
        <p:spPr>
          <a:xfrm>
            <a:off x="0" y="1689399"/>
            <a:ext cx="9144000" cy="439766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Wingdings 2"/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CS2. COTO Chapters 4 &amp; 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0802B3-7122-4BD6-915D-E2DCBDE682B9}"/>
              </a:ext>
            </a:extLst>
          </p:cNvPr>
          <p:cNvSpPr txBox="1">
            <a:spLocks/>
          </p:cNvSpPr>
          <p:nvPr/>
        </p:nvSpPr>
        <p:spPr>
          <a:xfrm>
            <a:off x="35496" y="2348880"/>
            <a:ext cx="8424936" cy="3456384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 Producing and procuring </a:t>
            </a: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materials 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- 4.1: Borrow pits, site quarries &amp; requirements 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- 4.2: Cuttings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- 4.3: Existing roads 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- 4.4: Commercial materials  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- 4.5: Alternative materials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Construction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– Full payment  </a:t>
            </a:r>
            <a:r>
              <a:rPr lang="en-ZA"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Section 4.4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07231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Crushed stone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3AD70-5C95-4F0E-A22E-BEBF56C5F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37" y="6028929"/>
            <a:ext cx="1149063" cy="8290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0405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CS3. </a:t>
            </a:r>
            <a:r>
              <a:rPr lang="en-ZA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specifications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1916832"/>
            <a:ext cx="8964488" cy="411209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Crushed stone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 not contain any visible material of: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300" b="1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Organic materials, grass and shrubs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- Wood chippings, tree bark and roots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- Plastic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- Refuse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- Free asbestos</a:t>
            </a: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- Hazardous material (listed in Section 4.5)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r>
              <a:rPr lang="en-ZA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preparation </a:t>
            </a:r>
            <a:r>
              <a:rPr lang="en-ZA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particle size analysis mandatory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60000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>
                <a:solidFill>
                  <a:schemeClr val="tx1"/>
                </a:solidFill>
              </a:rPr>
              <a:t>Crushed stone (cont.)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F5064DB-DAC4-4604-AACF-0A02C1FD339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9144000" cy="51785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A40D5E-546E-4940-B1EC-E640814DA1F6}"/>
              </a:ext>
            </a:extLst>
          </p:cNvPr>
          <p:cNvSpPr txBox="1">
            <a:spLocks/>
          </p:cNvSpPr>
          <p:nvPr/>
        </p:nvSpPr>
        <p:spPr>
          <a:xfrm>
            <a:off x="179512" y="1916832"/>
            <a:ext cx="8964488" cy="4112097"/>
          </a:xfrm>
          <a:prstGeom prst="rect">
            <a:avLst/>
          </a:prstGeom>
        </p:spPr>
        <p:txBody>
          <a:bodyPr lIns="630000" tIns="0" rIns="630000" bIns="0" anchor="t" anchorCtr="0"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Z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21DE7C-B837-4E03-8BF6-29F93F55C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32284"/>
              </p:ext>
            </p:extLst>
          </p:nvPr>
        </p:nvGraphicFramePr>
        <p:xfrm>
          <a:off x="1403649" y="1340768"/>
          <a:ext cx="6336702" cy="5057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5144">
                  <a:extLst>
                    <a:ext uri="{9D8B030D-6E8A-4147-A177-3AD203B41FA5}">
                      <a16:colId xmlns:a16="http://schemas.microsoft.com/office/drawing/2014/main" val="2578054047"/>
                    </a:ext>
                  </a:extLst>
                </a:gridCol>
                <a:gridCol w="1315752">
                  <a:extLst>
                    <a:ext uri="{9D8B030D-6E8A-4147-A177-3AD203B41FA5}">
                      <a16:colId xmlns:a16="http://schemas.microsoft.com/office/drawing/2014/main" val="2762861054"/>
                    </a:ext>
                  </a:extLst>
                </a:gridCol>
                <a:gridCol w="1912903">
                  <a:extLst>
                    <a:ext uri="{9D8B030D-6E8A-4147-A177-3AD203B41FA5}">
                      <a16:colId xmlns:a16="http://schemas.microsoft.com/office/drawing/2014/main" val="4105783221"/>
                    </a:ext>
                  </a:extLst>
                </a:gridCol>
                <a:gridCol w="1912903">
                  <a:extLst>
                    <a:ext uri="{9D8B030D-6E8A-4147-A177-3AD203B41FA5}">
                      <a16:colId xmlns:a16="http://schemas.microsoft.com/office/drawing/2014/main" val="57458211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G1</a:t>
                      </a: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Requirement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338585"/>
                  </a:ext>
                </a:extLst>
              </a:tr>
              <a:tr h="3812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 MATERIAL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Sound clean</a:t>
                      </a:r>
                      <a:r>
                        <a:rPr lang="en-ZA" sz="900" b="1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9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unweathered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quality rock.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572287"/>
                  </a:ext>
                </a:extLst>
              </a:tr>
              <a:tr h="565561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FINES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fines crushed from the same sound parent rock may be added for grading correction provided that added fines shall have a LL ≤ 25 and a PI ≤ 4</a:t>
                      </a: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The quantity of fines shall not exceed 10 % by mass.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660323"/>
                  </a:ext>
                </a:extLst>
              </a:tr>
              <a:tr h="315702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FLAKINESS INDEX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Flakiness index ≤ 35 on all individual fractions above 14 mm.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717813"/>
                  </a:ext>
                </a:extLst>
              </a:tr>
              <a:tr h="205345">
                <a:tc gridSpan="2"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FRACTURED FACES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faces shall be fractured faces.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821088"/>
                  </a:ext>
                </a:extLst>
              </a:tr>
              <a:tr h="627450">
                <a:tc row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 CONSTANTS</a:t>
                      </a:r>
                      <a:endParaRPr lang="en-ZA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smaller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E80s &gt; 15 million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E80s ≤ 15 million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extLst>
                  <a:ext uri="{0D108BD9-81ED-4DB2-BD59-A6C34878D82A}">
                    <a16:rowId xmlns:a16="http://schemas.microsoft.com/office/drawing/2014/main" val="1881020992"/>
                  </a:ext>
                </a:extLst>
              </a:tr>
              <a:tr h="5570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0,425 mm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= NP.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 ≤ 25.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≤ 4.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 ≤ 2 %.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extLst>
                  <a:ext uri="{0D108BD9-81ED-4DB2-BD59-A6C34878D82A}">
                    <a16:rowId xmlns:a16="http://schemas.microsoft.com/office/drawing/2014/main" val="1471740475"/>
                  </a:ext>
                </a:extLst>
              </a:tr>
              <a:tr h="2053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0,075 mm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≤ 8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404653"/>
                  </a:ext>
                </a:extLst>
              </a:tr>
              <a:tr h="351777">
                <a:tc rowSpan="9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GRADING ENVELOPE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Sieve size (mm)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passing sieve, by mass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944534"/>
                  </a:ext>
                </a:extLst>
              </a:tr>
              <a:tr h="2053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275708"/>
                  </a:ext>
                </a:extLst>
              </a:tr>
              <a:tr h="2053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– </a:t>
                      </a: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645138"/>
                  </a:ext>
                </a:extLst>
              </a:tr>
              <a:tr h="2053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– </a:t>
                      </a: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638131"/>
                  </a:ext>
                </a:extLst>
              </a:tr>
              <a:tr h="2053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– </a:t>
                      </a: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976514"/>
                  </a:ext>
                </a:extLst>
              </a:tr>
              <a:tr h="2053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– </a:t>
                      </a: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903868"/>
                  </a:ext>
                </a:extLst>
              </a:tr>
              <a:tr h="2053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– </a:t>
                      </a: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47552"/>
                  </a:ext>
                </a:extLst>
              </a:tr>
              <a:tr h="2053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0,425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– </a:t>
                      </a: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725560"/>
                  </a:ext>
                </a:extLst>
              </a:tr>
              <a:tr h="2053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0,075</a:t>
                      </a:r>
                      <a:endParaRPr lang="en-ZA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</a:t>
                      </a:r>
                      <a:r>
                        <a:rPr lang="en-ZA" sz="9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9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4881" marR="24881" marT="25325" marB="25325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375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44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4232</TotalTime>
  <Words>2350</Words>
  <Application>Microsoft Office PowerPoint</Application>
  <PresentationFormat>On-screen Show (4:3)</PresentationFormat>
  <Paragraphs>620</Paragraphs>
  <Slides>40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Rockwell</vt:lpstr>
      <vt:lpstr>Times New Roman</vt:lpstr>
      <vt:lpstr>Wingdings</vt:lpstr>
      <vt:lpstr>Wingdings 2</vt:lpstr>
      <vt:lpstr>Foundry</vt:lpstr>
      <vt:lpstr>Microsoft PowerPoint Presentation</vt:lpstr>
      <vt:lpstr>ASPASA Technical meeting 19.03.2024 </vt:lpstr>
      <vt:lpstr>CONTENT</vt:lpstr>
      <vt:lpstr>SPECIFICATIONS HISTORY</vt:lpstr>
      <vt:lpstr> COTO PROCESS</vt:lpstr>
      <vt:lpstr>COTO CONTENT</vt:lpstr>
      <vt:lpstr>CRUSHED STONE AGGREGATE </vt:lpstr>
      <vt:lpstr>Crushed stone (cont) </vt:lpstr>
      <vt:lpstr>Crushed stone (cont.)</vt:lpstr>
      <vt:lpstr>Crushed stone (cont.)</vt:lpstr>
      <vt:lpstr>Crushed stone (cont.)</vt:lpstr>
      <vt:lpstr>Crushed stone (cont.)</vt:lpstr>
      <vt:lpstr>G1 COLTO/COTO grading</vt:lpstr>
      <vt:lpstr>Crushed stone (cont.)</vt:lpstr>
      <vt:lpstr>Crushed stone (cont.)</vt:lpstr>
      <vt:lpstr>Crushed stone (cont.)</vt:lpstr>
      <vt:lpstr>Weinert n-values</vt:lpstr>
      <vt:lpstr>Crushed stone (cont.)</vt:lpstr>
      <vt:lpstr>Crushed stone (cont.)</vt:lpstr>
      <vt:lpstr>Crushed stone (cont.)</vt:lpstr>
      <vt:lpstr>Crushed stone (cont.)</vt:lpstr>
      <vt:lpstr>ASPHALT AGGREGATE</vt:lpstr>
      <vt:lpstr>Asphalt (cont.)</vt:lpstr>
      <vt:lpstr>Asphalt (cont.)</vt:lpstr>
      <vt:lpstr>Asphalt (cont.)</vt:lpstr>
      <vt:lpstr>Asphalt (cont.)</vt:lpstr>
      <vt:lpstr>Asphalt (cont.)</vt:lpstr>
      <vt:lpstr>Asphalt (cont.)</vt:lpstr>
      <vt:lpstr>Asphalt (cont.)</vt:lpstr>
      <vt:lpstr>Asphalt (cont.)</vt:lpstr>
      <vt:lpstr>Asphalt (cont.)</vt:lpstr>
      <vt:lpstr>SURFACE TREATMENTS (SEALS)</vt:lpstr>
      <vt:lpstr>Seals (cont.)</vt:lpstr>
      <vt:lpstr>CONCRETE AGGREGATE </vt:lpstr>
      <vt:lpstr>Concrete (cont.)</vt:lpstr>
      <vt:lpstr>Concrete (cont.)</vt:lpstr>
      <vt:lpstr>Concrete (cont.)</vt:lpstr>
      <vt:lpstr>Conclusions</vt:lpstr>
      <vt:lpstr>How to submit comments/ proposals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NRA.024-010-2012/1 R24 from the N4 to buiten street</dc:title>
  <dc:creator>Helene Grassman</dc:creator>
  <cp:lastModifiedBy>ASPASA Office</cp:lastModifiedBy>
  <cp:revision>480</cp:revision>
  <cp:lastPrinted>2021-04-07T14:02:22Z</cp:lastPrinted>
  <dcterms:created xsi:type="dcterms:W3CDTF">2012-11-14T05:56:10Z</dcterms:created>
  <dcterms:modified xsi:type="dcterms:W3CDTF">2026-01-28T05:30:22Z</dcterms:modified>
</cp:coreProperties>
</file>